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147048206" r:id="rId2"/>
    <p:sldId id="2147048173" r:id="rId3"/>
    <p:sldId id="2147048174" r:id="rId4"/>
    <p:sldId id="2147048175" r:id="rId5"/>
    <p:sldId id="2147048176" r:id="rId6"/>
    <p:sldId id="2147048177" r:id="rId7"/>
    <p:sldId id="2147048178" r:id="rId8"/>
    <p:sldId id="2147048179" r:id="rId9"/>
    <p:sldId id="2147048180" r:id="rId10"/>
    <p:sldId id="2147048181" r:id="rId11"/>
    <p:sldId id="2147048182" r:id="rId12"/>
    <p:sldId id="2147048183" r:id="rId13"/>
    <p:sldId id="2147048184" r:id="rId14"/>
    <p:sldId id="2147048185" r:id="rId15"/>
    <p:sldId id="2147048186" r:id="rId16"/>
    <p:sldId id="2147048187" r:id="rId17"/>
    <p:sldId id="2147048188" r:id="rId18"/>
    <p:sldId id="2147048189" r:id="rId19"/>
    <p:sldId id="2147048190" r:id="rId20"/>
    <p:sldId id="2147048191" r:id="rId21"/>
    <p:sldId id="2147048192" r:id="rId22"/>
    <p:sldId id="2147048193" r:id="rId23"/>
    <p:sldId id="2147048194" r:id="rId24"/>
    <p:sldId id="2147048196" r:id="rId25"/>
    <p:sldId id="2147048197" r:id="rId26"/>
    <p:sldId id="2147048204" r:id="rId27"/>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CBE5"/>
    <a:srgbClr val="20E2D8"/>
    <a:srgbClr val="0D8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4310" autoAdjust="0"/>
  </p:normalViewPr>
  <p:slideViewPr>
    <p:cSldViewPr snapToGrid="0">
      <p:cViewPr varScale="1">
        <p:scale>
          <a:sx n="103" d="100"/>
          <a:sy n="103" d="100"/>
        </p:scale>
        <p:origin x="800" y="16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2AFEE7-826D-4787-912F-2C0FF9911B51}" type="datetimeFigureOut">
              <a:rPr lang="en-DE" smtClean="0"/>
              <a:t>7/20/26</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EBD18-2AB6-4CEB-BCDF-8F307442C82A}" type="slidenum">
              <a:rPr lang="en-DE" smtClean="0"/>
              <a:t>‹Nr.›</a:t>
            </a:fld>
            <a:endParaRPr lang="en-DE"/>
          </a:p>
        </p:txBody>
      </p:sp>
    </p:spTree>
    <p:extLst>
      <p:ext uri="{BB962C8B-B14F-4D97-AF65-F5344CB8AC3E}">
        <p14:creationId xmlns:p14="http://schemas.microsoft.com/office/powerpoint/2010/main" val="181240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639A-A28B-1FA9-D673-7B26D50E70B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DE"/>
          </a:p>
        </p:txBody>
      </p:sp>
      <p:sp>
        <p:nvSpPr>
          <p:cNvPr id="3" name="Subtitle 2">
            <a:extLst>
              <a:ext uri="{FF2B5EF4-FFF2-40B4-BE49-F238E27FC236}">
                <a16:creationId xmlns:a16="http://schemas.microsoft.com/office/drawing/2014/main" id="{8452CC88-954C-DFA7-C692-5C427A0B271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DE"/>
          </a:p>
        </p:txBody>
      </p:sp>
      <p:sp>
        <p:nvSpPr>
          <p:cNvPr id="4" name="Date Placeholder 3">
            <a:extLst>
              <a:ext uri="{FF2B5EF4-FFF2-40B4-BE49-F238E27FC236}">
                <a16:creationId xmlns:a16="http://schemas.microsoft.com/office/drawing/2014/main" id="{12CCFDA0-6B2F-21F8-80B1-315F71953724}"/>
              </a:ext>
            </a:extLst>
          </p:cNvPr>
          <p:cNvSpPr>
            <a:spLocks noGrp="1"/>
          </p:cNvSpPr>
          <p:nvPr>
            <p:ph type="dt" sz="half" idx="10"/>
          </p:nvPr>
        </p:nvSpPr>
        <p:spPr>
          <a:xfrm>
            <a:off x="838200" y="6356350"/>
            <a:ext cx="2743200" cy="365125"/>
          </a:xfrm>
          <a:prstGeom prst="rect">
            <a:avLst/>
          </a:prstGeom>
        </p:spPr>
        <p:txBody>
          <a:bodyPr/>
          <a:lstStyle/>
          <a:p>
            <a:fld id="{C51DB70C-7EF0-43F2-8D24-8BB8F3833FE7}" type="datetimeFigureOut">
              <a:rPr lang="en-DE" smtClean="0"/>
              <a:t>7/20/26</a:t>
            </a:fld>
            <a:endParaRPr lang="en-DE"/>
          </a:p>
        </p:txBody>
      </p:sp>
      <p:sp>
        <p:nvSpPr>
          <p:cNvPr id="5" name="Footer Placeholder 4">
            <a:extLst>
              <a:ext uri="{FF2B5EF4-FFF2-40B4-BE49-F238E27FC236}">
                <a16:creationId xmlns:a16="http://schemas.microsoft.com/office/drawing/2014/main" id="{8D5E3A7C-0556-FDCA-18E1-8CBE2AE78A11}"/>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6" name="Slide Number Placeholder 5">
            <a:extLst>
              <a:ext uri="{FF2B5EF4-FFF2-40B4-BE49-F238E27FC236}">
                <a16:creationId xmlns:a16="http://schemas.microsoft.com/office/drawing/2014/main" id="{8A4FFC5E-30D1-AAAC-22AD-DE9E5D042CAC}"/>
              </a:ext>
            </a:extLst>
          </p:cNvPr>
          <p:cNvSpPr>
            <a:spLocks noGrp="1"/>
          </p:cNvSpPr>
          <p:nvPr>
            <p:ph type="sldNum" sz="quarter" idx="12"/>
          </p:nvPr>
        </p:nvSpPr>
        <p:spPr>
          <a:xfrm>
            <a:off x="8610600" y="6356350"/>
            <a:ext cx="2743200" cy="365125"/>
          </a:xfrm>
          <a:prstGeom prst="rect">
            <a:avLst/>
          </a:prstGeom>
        </p:spPr>
        <p:txBody>
          <a:bodyPr/>
          <a:lstStyle/>
          <a:p>
            <a:fld id="{FEDDF2E6-421A-4CBE-A54A-3FAA8FC29E76}" type="slidenum">
              <a:rPr lang="en-DE" smtClean="0"/>
              <a:t>‹Nr.›</a:t>
            </a:fld>
            <a:endParaRPr lang="en-DE"/>
          </a:p>
        </p:txBody>
      </p:sp>
    </p:spTree>
    <p:extLst>
      <p:ext uri="{BB962C8B-B14F-4D97-AF65-F5344CB8AC3E}">
        <p14:creationId xmlns:p14="http://schemas.microsoft.com/office/powerpoint/2010/main" val="168348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3891-CF87-69BE-D1D6-4083C254046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C4C30C4E-BF41-2C08-16EB-FF252C216AF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12792663-D7E2-96C9-C7CF-5952B31DDA26}"/>
              </a:ext>
            </a:extLst>
          </p:cNvPr>
          <p:cNvSpPr>
            <a:spLocks noGrp="1"/>
          </p:cNvSpPr>
          <p:nvPr>
            <p:ph type="dt" sz="half" idx="10"/>
          </p:nvPr>
        </p:nvSpPr>
        <p:spPr>
          <a:xfrm>
            <a:off x="838200" y="6356350"/>
            <a:ext cx="2743200" cy="365125"/>
          </a:xfrm>
          <a:prstGeom prst="rect">
            <a:avLst/>
          </a:prstGeom>
        </p:spPr>
        <p:txBody>
          <a:bodyPr/>
          <a:lstStyle/>
          <a:p>
            <a:fld id="{C51DB70C-7EF0-43F2-8D24-8BB8F3833FE7}" type="datetimeFigureOut">
              <a:rPr lang="en-DE" smtClean="0"/>
              <a:t>7/20/26</a:t>
            </a:fld>
            <a:endParaRPr lang="en-DE"/>
          </a:p>
        </p:txBody>
      </p:sp>
      <p:sp>
        <p:nvSpPr>
          <p:cNvPr id="5" name="Footer Placeholder 4">
            <a:extLst>
              <a:ext uri="{FF2B5EF4-FFF2-40B4-BE49-F238E27FC236}">
                <a16:creationId xmlns:a16="http://schemas.microsoft.com/office/drawing/2014/main" id="{F1F9149C-4253-7418-9C79-D97E6FB1B7C4}"/>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6" name="Slide Number Placeholder 5">
            <a:extLst>
              <a:ext uri="{FF2B5EF4-FFF2-40B4-BE49-F238E27FC236}">
                <a16:creationId xmlns:a16="http://schemas.microsoft.com/office/drawing/2014/main" id="{18297EDC-FAD2-AFF9-8E27-BC285ADCEE7A}"/>
              </a:ext>
            </a:extLst>
          </p:cNvPr>
          <p:cNvSpPr>
            <a:spLocks noGrp="1"/>
          </p:cNvSpPr>
          <p:nvPr>
            <p:ph type="sldNum" sz="quarter" idx="12"/>
          </p:nvPr>
        </p:nvSpPr>
        <p:spPr>
          <a:xfrm>
            <a:off x="8610600" y="6356350"/>
            <a:ext cx="2743200" cy="365125"/>
          </a:xfrm>
          <a:prstGeom prst="rect">
            <a:avLst/>
          </a:prstGeom>
        </p:spPr>
        <p:txBody>
          <a:bodyPr/>
          <a:lstStyle/>
          <a:p>
            <a:fld id="{FEDDF2E6-421A-4CBE-A54A-3FAA8FC29E76}" type="slidenum">
              <a:rPr lang="en-DE" smtClean="0"/>
              <a:t>‹Nr.›</a:t>
            </a:fld>
            <a:endParaRPr lang="en-DE"/>
          </a:p>
        </p:txBody>
      </p:sp>
    </p:spTree>
    <p:extLst>
      <p:ext uri="{BB962C8B-B14F-4D97-AF65-F5344CB8AC3E}">
        <p14:creationId xmlns:p14="http://schemas.microsoft.com/office/powerpoint/2010/main" val="167039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0AA0B7-DB8C-9BE5-9F76-364D9F515F0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DE"/>
          </a:p>
        </p:txBody>
      </p:sp>
      <p:sp>
        <p:nvSpPr>
          <p:cNvPr id="3" name="Vertical Text Placeholder 2">
            <a:extLst>
              <a:ext uri="{FF2B5EF4-FFF2-40B4-BE49-F238E27FC236}">
                <a16:creationId xmlns:a16="http://schemas.microsoft.com/office/drawing/2014/main" id="{D9D3D0D4-AA72-B038-33FA-9B19F4F384C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22311E15-08CB-8CAF-E16D-03BEAFB8B026}"/>
              </a:ext>
            </a:extLst>
          </p:cNvPr>
          <p:cNvSpPr>
            <a:spLocks noGrp="1"/>
          </p:cNvSpPr>
          <p:nvPr>
            <p:ph type="dt" sz="half" idx="10"/>
          </p:nvPr>
        </p:nvSpPr>
        <p:spPr>
          <a:xfrm>
            <a:off x="838200" y="6356350"/>
            <a:ext cx="2743200" cy="365125"/>
          </a:xfrm>
          <a:prstGeom prst="rect">
            <a:avLst/>
          </a:prstGeom>
        </p:spPr>
        <p:txBody>
          <a:bodyPr/>
          <a:lstStyle/>
          <a:p>
            <a:fld id="{C51DB70C-7EF0-43F2-8D24-8BB8F3833FE7}" type="datetimeFigureOut">
              <a:rPr lang="en-DE" smtClean="0"/>
              <a:t>7/20/26</a:t>
            </a:fld>
            <a:endParaRPr lang="en-DE"/>
          </a:p>
        </p:txBody>
      </p:sp>
      <p:sp>
        <p:nvSpPr>
          <p:cNvPr id="5" name="Footer Placeholder 4">
            <a:extLst>
              <a:ext uri="{FF2B5EF4-FFF2-40B4-BE49-F238E27FC236}">
                <a16:creationId xmlns:a16="http://schemas.microsoft.com/office/drawing/2014/main" id="{A276C0C9-8183-0821-5939-338BF9B1CAEF}"/>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6" name="Slide Number Placeholder 5">
            <a:extLst>
              <a:ext uri="{FF2B5EF4-FFF2-40B4-BE49-F238E27FC236}">
                <a16:creationId xmlns:a16="http://schemas.microsoft.com/office/drawing/2014/main" id="{A4859B30-9B6D-9CB7-C2AC-9CED7B166BE9}"/>
              </a:ext>
            </a:extLst>
          </p:cNvPr>
          <p:cNvSpPr>
            <a:spLocks noGrp="1"/>
          </p:cNvSpPr>
          <p:nvPr>
            <p:ph type="sldNum" sz="quarter" idx="12"/>
          </p:nvPr>
        </p:nvSpPr>
        <p:spPr>
          <a:xfrm>
            <a:off x="8610600" y="6356350"/>
            <a:ext cx="2743200" cy="365125"/>
          </a:xfrm>
          <a:prstGeom prst="rect">
            <a:avLst/>
          </a:prstGeom>
        </p:spPr>
        <p:txBody>
          <a:bodyPr/>
          <a:lstStyle/>
          <a:p>
            <a:fld id="{FEDDF2E6-421A-4CBE-A54A-3FAA8FC29E76}" type="slidenum">
              <a:rPr lang="en-DE" smtClean="0"/>
              <a:t>‹Nr.›</a:t>
            </a:fld>
            <a:endParaRPr lang="en-DE"/>
          </a:p>
        </p:txBody>
      </p:sp>
    </p:spTree>
    <p:extLst>
      <p:ext uri="{BB962C8B-B14F-4D97-AF65-F5344CB8AC3E}">
        <p14:creationId xmlns:p14="http://schemas.microsoft.com/office/powerpoint/2010/main" val="129993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1AEF-734D-87FC-1072-D1690FC018C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F867F8DC-06DC-4396-79C6-E99CBD440E3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Date Placeholder 3">
            <a:extLst>
              <a:ext uri="{FF2B5EF4-FFF2-40B4-BE49-F238E27FC236}">
                <a16:creationId xmlns:a16="http://schemas.microsoft.com/office/drawing/2014/main" id="{C7D57570-9DC6-4B4C-EC24-049CC86FD0C1}"/>
              </a:ext>
            </a:extLst>
          </p:cNvPr>
          <p:cNvSpPr>
            <a:spLocks noGrp="1"/>
          </p:cNvSpPr>
          <p:nvPr>
            <p:ph type="dt" sz="half" idx="10"/>
          </p:nvPr>
        </p:nvSpPr>
        <p:spPr>
          <a:xfrm>
            <a:off x="838200" y="6356350"/>
            <a:ext cx="2743200" cy="365125"/>
          </a:xfrm>
          <a:prstGeom prst="rect">
            <a:avLst/>
          </a:prstGeom>
        </p:spPr>
        <p:txBody>
          <a:bodyPr/>
          <a:lstStyle/>
          <a:p>
            <a:fld id="{C51DB70C-7EF0-43F2-8D24-8BB8F3833FE7}" type="datetimeFigureOut">
              <a:rPr lang="en-DE" smtClean="0"/>
              <a:t>7/20/26</a:t>
            </a:fld>
            <a:endParaRPr lang="en-DE"/>
          </a:p>
        </p:txBody>
      </p:sp>
      <p:sp>
        <p:nvSpPr>
          <p:cNvPr id="5" name="Footer Placeholder 4">
            <a:extLst>
              <a:ext uri="{FF2B5EF4-FFF2-40B4-BE49-F238E27FC236}">
                <a16:creationId xmlns:a16="http://schemas.microsoft.com/office/drawing/2014/main" id="{6AC86434-CBF4-375D-891D-A1FEBFE2A3DD}"/>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6" name="Slide Number Placeholder 5">
            <a:extLst>
              <a:ext uri="{FF2B5EF4-FFF2-40B4-BE49-F238E27FC236}">
                <a16:creationId xmlns:a16="http://schemas.microsoft.com/office/drawing/2014/main" id="{B224FF57-3AF7-D08A-FBCD-81733DC2F93B}"/>
              </a:ext>
            </a:extLst>
          </p:cNvPr>
          <p:cNvSpPr>
            <a:spLocks noGrp="1"/>
          </p:cNvSpPr>
          <p:nvPr>
            <p:ph type="sldNum" sz="quarter" idx="12"/>
          </p:nvPr>
        </p:nvSpPr>
        <p:spPr>
          <a:xfrm>
            <a:off x="8610600" y="6356350"/>
            <a:ext cx="2743200" cy="365125"/>
          </a:xfrm>
          <a:prstGeom prst="rect">
            <a:avLst/>
          </a:prstGeom>
        </p:spPr>
        <p:txBody>
          <a:bodyPr/>
          <a:lstStyle/>
          <a:p>
            <a:fld id="{FEDDF2E6-421A-4CBE-A54A-3FAA8FC29E76}" type="slidenum">
              <a:rPr lang="en-DE" smtClean="0"/>
              <a:t>‹Nr.›</a:t>
            </a:fld>
            <a:endParaRPr lang="en-DE"/>
          </a:p>
        </p:txBody>
      </p:sp>
    </p:spTree>
    <p:extLst>
      <p:ext uri="{BB962C8B-B14F-4D97-AF65-F5344CB8AC3E}">
        <p14:creationId xmlns:p14="http://schemas.microsoft.com/office/powerpoint/2010/main" val="120454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E1B7B-1C3D-ABF5-7BDD-E1577AE5A51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DE"/>
          </a:p>
        </p:txBody>
      </p:sp>
      <p:sp>
        <p:nvSpPr>
          <p:cNvPr id="3" name="Text Placeholder 2">
            <a:extLst>
              <a:ext uri="{FF2B5EF4-FFF2-40B4-BE49-F238E27FC236}">
                <a16:creationId xmlns:a16="http://schemas.microsoft.com/office/drawing/2014/main" id="{A69A86C6-C226-FB5E-9517-F44F0C5176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FC4083-968F-B781-0467-50418904F205}"/>
              </a:ext>
            </a:extLst>
          </p:cNvPr>
          <p:cNvSpPr>
            <a:spLocks noGrp="1"/>
          </p:cNvSpPr>
          <p:nvPr>
            <p:ph type="dt" sz="half" idx="10"/>
          </p:nvPr>
        </p:nvSpPr>
        <p:spPr>
          <a:xfrm>
            <a:off x="838200" y="6356350"/>
            <a:ext cx="2743200" cy="365125"/>
          </a:xfrm>
          <a:prstGeom prst="rect">
            <a:avLst/>
          </a:prstGeom>
        </p:spPr>
        <p:txBody>
          <a:bodyPr/>
          <a:lstStyle/>
          <a:p>
            <a:fld id="{C51DB70C-7EF0-43F2-8D24-8BB8F3833FE7}" type="datetimeFigureOut">
              <a:rPr lang="en-DE" smtClean="0"/>
              <a:t>7/20/26</a:t>
            </a:fld>
            <a:endParaRPr lang="en-DE"/>
          </a:p>
        </p:txBody>
      </p:sp>
      <p:sp>
        <p:nvSpPr>
          <p:cNvPr id="5" name="Footer Placeholder 4">
            <a:extLst>
              <a:ext uri="{FF2B5EF4-FFF2-40B4-BE49-F238E27FC236}">
                <a16:creationId xmlns:a16="http://schemas.microsoft.com/office/drawing/2014/main" id="{D92783F3-C571-1846-47BF-7B5A1AC5A35A}"/>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6" name="Slide Number Placeholder 5">
            <a:extLst>
              <a:ext uri="{FF2B5EF4-FFF2-40B4-BE49-F238E27FC236}">
                <a16:creationId xmlns:a16="http://schemas.microsoft.com/office/drawing/2014/main" id="{C1332A71-206B-E100-06D7-80C4F817944F}"/>
              </a:ext>
            </a:extLst>
          </p:cNvPr>
          <p:cNvSpPr>
            <a:spLocks noGrp="1"/>
          </p:cNvSpPr>
          <p:nvPr>
            <p:ph type="sldNum" sz="quarter" idx="12"/>
          </p:nvPr>
        </p:nvSpPr>
        <p:spPr>
          <a:xfrm>
            <a:off x="8610600" y="6356350"/>
            <a:ext cx="2743200" cy="365125"/>
          </a:xfrm>
          <a:prstGeom prst="rect">
            <a:avLst/>
          </a:prstGeom>
        </p:spPr>
        <p:txBody>
          <a:bodyPr/>
          <a:lstStyle/>
          <a:p>
            <a:fld id="{FEDDF2E6-421A-4CBE-A54A-3FAA8FC29E76}" type="slidenum">
              <a:rPr lang="en-DE" smtClean="0"/>
              <a:t>‹Nr.›</a:t>
            </a:fld>
            <a:endParaRPr lang="en-DE"/>
          </a:p>
        </p:txBody>
      </p:sp>
    </p:spTree>
    <p:extLst>
      <p:ext uri="{BB962C8B-B14F-4D97-AF65-F5344CB8AC3E}">
        <p14:creationId xmlns:p14="http://schemas.microsoft.com/office/powerpoint/2010/main" val="2655595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ED53-4BCA-3557-A3CD-253CFC6151E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DE"/>
          </a:p>
        </p:txBody>
      </p:sp>
      <p:sp>
        <p:nvSpPr>
          <p:cNvPr id="3" name="Content Placeholder 2">
            <a:extLst>
              <a:ext uri="{FF2B5EF4-FFF2-40B4-BE49-F238E27FC236}">
                <a16:creationId xmlns:a16="http://schemas.microsoft.com/office/drawing/2014/main" id="{4ACDD1A7-206B-5FF2-2E39-0786FF01355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Content Placeholder 3">
            <a:extLst>
              <a:ext uri="{FF2B5EF4-FFF2-40B4-BE49-F238E27FC236}">
                <a16:creationId xmlns:a16="http://schemas.microsoft.com/office/drawing/2014/main" id="{FC44A736-B9EE-D2B2-60AD-3932318FC54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Date Placeholder 4">
            <a:extLst>
              <a:ext uri="{FF2B5EF4-FFF2-40B4-BE49-F238E27FC236}">
                <a16:creationId xmlns:a16="http://schemas.microsoft.com/office/drawing/2014/main" id="{71F7FD2F-5801-8432-9551-99D9C944269C}"/>
              </a:ext>
            </a:extLst>
          </p:cNvPr>
          <p:cNvSpPr>
            <a:spLocks noGrp="1"/>
          </p:cNvSpPr>
          <p:nvPr>
            <p:ph type="dt" sz="half" idx="10"/>
          </p:nvPr>
        </p:nvSpPr>
        <p:spPr>
          <a:xfrm>
            <a:off x="838200" y="6356350"/>
            <a:ext cx="2743200" cy="365125"/>
          </a:xfrm>
          <a:prstGeom prst="rect">
            <a:avLst/>
          </a:prstGeom>
        </p:spPr>
        <p:txBody>
          <a:bodyPr/>
          <a:lstStyle/>
          <a:p>
            <a:fld id="{C51DB70C-7EF0-43F2-8D24-8BB8F3833FE7}" type="datetimeFigureOut">
              <a:rPr lang="en-DE" smtClean="0"/>
              <a:t>7/20/26</a:t>
            </a:fld>
            <a:endParaRPr lang="en-DE"/>
          </a:p>
        </p:txBody>
      </p:sp>
      <p:sp>
        <p:nvSpPr>
          <p:cNvPr id="6" name="Footer Placeholder 5">
            <a:extLst>
              <a:ext uri="{FF2B5EF4-FFF2-40B4-BE49-F238E27FC236}">
                <a16:creationId xmlns:a16="http://schemas.microsoft.com/office/drawing/2014/main" id="{EA39AF65-0F27-B7D8-1254-A87542FF1B38}"/>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7" name="Slide Number Placeholder 6">
            <a:extLst>
              <a:ext uri="{FF2B5EF4-FFF2-40B4-BE49-F238E27FC236}">
                <a16:creationId xmlns:a16="http://schemas.microsoft.com/office/drawing/2014/main" id="{DA0EF939-93F9-60CD-E300-977B2DE48C8F}"/>
              </a:ext>
            </a:extLst>
          </p:cNvPr>
          <p:cNvSpPr>
            <a:spLocks noGrp="1"/>
          </p:cNvSpPr>
          <p:nvPr>
            <p:ph type="sldNum" sz="quarter" idx="12"/>
          </p:nvPr>
        </p:nvSpPr>
        <p:spPr>
          <a:xfrm>
            <a:off x="8610600" y="6356350"/>
            <a:ext cx="2743200" cy="365125"/>
          </a:xfrm>
          <a:prstGeom prst="rect">
            <a:avLst/>
          </a:prstGeom>
        </p:spPr>
        <p:txBody>
          <a:bodyPr/>
          <a:lstStyle/>
          <a:p>
            <a:fld id="{FEDDF2E6-421A-4CBE-A54A-3FAA8FC29E76}" type="slidenum">
              <a:rPr lang="en-DE" smtClean="0"/>
              <a:t>‹Nr.›</a:t>
            </a:fld>
            <a:endParaRPr lang="en-DE"/>
          </a:p>
        </p:txBody>
      </p:sp>
    </p:spTree>
    <p:extLst>
      <p:ext uri="{BB962C8B-B14F-4D97-AF65-F5344CB8AC3E}">
        <p14:creationId xmlns:p14="http://schemas.microsoft.com/office/powerpoint/2010/main" val="265602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E56B-4298-B729-217F-30BAB946F75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DE"/>
          </a:p>
        </p:txBody>
      </p:sp>
      <p:sp>
        <p:nvSpPr>
          <p:cNvPr id="3" name="Text Placeholder 2">
            <a:extLst>
              <a:ext uri="{FF2B5EF4-FFF2-40B4-BE49-F238E27FC236}">
                <a16:creationId xmlns:a16="http://schemas.microsoft.com/office/drawing/2014/main" id="{E8F8B45B-9F06-56EB-C660-984BD8410C4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23A422-E557-5D31-E7B7-5094DE0E655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5" name="Text Placeholder 4">
            <a:extLst>
              <a:ext uri="{FF2B5EF4-FFF2-40B4-BE49-F238E27FC236}">
                <a16:creationId xmlns:a16="http://schemas.microsoft.com/office/drawing/2014/main" id="{CDE1E26F-3837-C55C-44B6-F65CB1A89D7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FED3A6-422F-74A0-66DE-B6982324146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7" name="Date Placeholder 6">
            <a:extLst>
              <a:ext uri="{FF2B5EF4-FFF2-40B4-BE49-F238E27FC236}">
                <a16:creationId xmlns:a16="http://schemas.microsoft.com/office/drawing/2014/main" id="{2DE1A090-B656-6F95-DEA9-C9346FF9BFA3}"/>
              </a:ext>
            </a:extLst>
          </p:cNvPr>
          <p:cNvSpPr>
            <a:spLocks noGrp="1"/>
          </p:cNvSpPr>
          <p:nvPr>
            <p:ph type="dt" sz="half" idx="10"/>
          </p:nvPr>
        </p:nvSpPr>
        <p:spPr>
          <a:xfrm>
            <a:off x="838200" y="6356350"/>
            <a:ext cx="2743200" cy="365125"/>
          </a:xfrm>
          <a:prstGeom prst="rect">
            <a:avLst/>
          </a:prstGeom>
        </p:spPr>
        <p:txBody>
          <a:bodyPr/>
          <a:lstStyle/>
          <a:p>
            <a:fld id="{C51DB70C-7EF0-43F2-8D24-8BB8F3833FE7}" type="datetimeFigureOut">
              <a:rPr lang="en-DE" smtClean="0"/>
              <a:t>7/20/26</a:t>
            </a:fld>
            <a:endParaRPr lang="en-DE"/>
          </a:p>
        </p:txBody>
      </p:sp>
      <p:sp>
        <p:nvSpPr>
          <p:cNvPr id="8" name="Footer Placeholder 7">
            <a:extLst>
              <a:ext uri="{FF2B5EF4-FFF2-40B4-BE49-F238E27FC236}">
                <a16:creationId xmlns:a16="http://schemas.microsoft.com/office/drawing/2014/main" id="{D88D4901-B9E2-9215-0E72-B23FC743CA87}"/>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9" name="Slide Number Placeholder 8">
            <a:extLst>
              <a:ext uri="{FF2B5EF4-FFF2-40B4-BE49-F238E27FC236}">
                <a16:creationId xmlns:a16="http://schemas.microsoft.com/office/drawing/2014/main" id="{F9057026-DABB-75AF-51DA-F8787E5DA45D}"/>
              </a:ext>
            </a:extLst>
          </p:cNvPr>
          <p:cNvSpPr>
            <a:spLocks noGrp="1"/>
          </p:cNvSpPr>
          <p:nvPr>
            <p:ph type="sldNum" sz="quarter" idx="12"/>
          </p:nvPr>
        </p:nvSpPr>
        <p:spPr>
          <a:xfrm>
            <a:off x="8610600" y="6356350"/>
            <a:ext cx="2743200" cy="365125"/>
          </a:xfrm>
          <a:prstGeom prst="rect">
            <a:avLst/>
          </a:prstGeom>
        </p:spPr>
        <p:txBody>
          <a:bodyPr/>
          <a:lstStyle/>
          <a:p>
            <a:fld id="{FEDDF2E6-421A-4CBE-A54A-3FAA8FC29E76}" type="slidenum">
              <a:rPr lang="en-DE" smtClean="0"/>
              <a:t>‹Nr.›</a:t>
            </a:fld>
            <a:endParaRPr lang="en-DE"/>
          </a:p>
        </p:txBody>
      </p:sp>
    </p:spTree>
    <p:extLst>
      <p:ext uri="{BB962C8B-B14F-4D97-AF65-F5344CB8AC3E}">
        <p14:creationId xmlns:p14="http://schemas.microsoft.com/office/powerpoint/2010/main" val="317295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EF66-001A-1566-075D-B7D075C643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DE"/>
          </a:p>
        </p:txBody>
      </p:sp>
      <p:sp>
        <p:nvSpPr>
          <p:cNvPr id="3" name="Date Placeholder 2">
            <a:extLst>
              <a:ext uri="{FF2B5EF4-FFF2-40B4-BE49-F238E27FC236}">
                <a16:creationId xmlns:a16="http://schemas.microsoft.com/office/drawing/2014/main" id="{618A0850-9864-87AB-1742-D79C98A96CBB}"/>
              </a:ext>
            </a:extLst>
          </p:cNvPr>
          <p:cNvSpPr>
            <a:spLocks noGrp="1"/>
          </p:cNvSpPr>
          <p:nvPr>
            <p:ph type="dt" sz="half" idx="10"/>
          </p:nvPr>
        </p:nvSpPr>
        <p:spPr>
          <a:xfrm>
            <a:off x="838200" y="6356350"/>
            <a:ext cx="2743200" cy="365125"/>
          </a:xfrm>
          <a:prstGeom prst="rect">
            <a:avLst/>
          </a:prstGeom>
        </p:spPr>
        <p:txBody>
          <a:bodyPr/>
          <a:lstStyle/>
          <a:p>
            <a:fld id="{C51DB70C-7EF0-43F2-8D24-8BB8F3833FE7}" type="datetimeFigureOut">
              <a:rPr lang="en-DE" smtClean="0"/>
              <a:t>7/20/26</a:t>
            </a:fld>
            <a:endParaRPr lang="en-DE"/>
          </a:p>
        </p:txBody>
      </p:sp>
      <p:sp>
        <p:nvSpPr>
          <p:cNvPr id="4" name="Footer Placeholder 3">
            <a:extLst>
              <a:ext uri="{FF2B5EF4-FFF2-40B4-BE49-F238E27FC236}">
                <a16:creationId xmlns:a16="http://schemas.microsoft.com/office/drawing/2014/main" id="{D8723530-5694-136B-FBD6-89758BD86AD8}"/>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5" name="Slide Number Placeholder 4">
            <a:extLst>
              <a:ext uri="{FF2B5EF4-FFF2-40B4-BE49-F238E27FC236}">
                <a16:creationId xmlns:a16="http://schemas.microsoft.com/office/drawing/2014/main" id="{834F6E85-A730-114C-4E24-EF9FA4B2D13C}"/>
              </a:ext>
            </a:extLst>
          </p:cNvPr>
          <p:cNvSpPr>
            <a:spLocks noGrp="1"/>
          </p:cNvSpPr>
          <p:nvPr>
            <p:ph type="sldNum" sz="quarter" idx="12"/>
          </p:nvPr>
        </p:nvSpPr>
        <p:spPr>
          <a:xfrm>
            <a:off x="8610600" y="6356350"/>
            <a:ext cx="2743200" cy="365125"/>
          </a:xfrm>
          <a:prstGeom prst="rect">
            <a:avLst/>
          </a:prstGeom>
        </p:spPr>
        <p:txBody>
          <a:bodyPr/>
          <a:lstStyle/>
          <a:p>
            <a:fld id="{FEDDF2E6-421A-4CBE-A54A-3FAA8FC29E76}" type="slidenum">
              <a:rPr lang="en-DE" smtClean="0"/>
              <a:t>‹Nr.›</a:t>
            </a:fld>
            <a:endParaRPr lang="en-DE"/>
          </a:p>
        </p:txBody>
      </p:sp>
    </p:spTree>
    <p:extLst>
      <p:ext uri="{BB962C8B-B14F-4D97-AF65-F5344CB8AC3E}">
        <p14:creationId xmlns:p14="http://schemas.microsoft.com/office/powerpoint/2010/main" val="189649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72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D716-1819-E121-4040-3CF69B0DBC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DE"/>
          </a:p>
        </p:txBody>
      </p:sp>
      <p:sp>
        <p:nvSpPr>
          <p:cNvPr id="3" name="Content Placeholder 2">
            <a:extLst>
              <a:ext uri="{FF2B5EF4-FFF2-40B4-BE49-F238E27FC236}">
                <a16:creationId xmlns:a16="http://schemas.microsoft.com/office/drawing/2014/main" id="{6D00F9E6-673E-5B18-0B3D-1F6C3071A37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4" name="Text Placeholder 3">
            <a:extLst>
              <a:ext uri="{FF2B5EF4-FFF2-40B4-BE49-F238E27FC236}">
                <a16:creationId xmlns:a16="http://schemas.microsoft.com/office/drawing/2014/main" id="{66EC8ECF-CAC0-D993-8928-35F2D0D766B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53C0CF-91A7-1C1F-4381-131260845C23}"/>
              </a:ext>
            </a:extLst>
          </p:cNvPr>
          <p:cNvSpPr>
            <a:spLocks noGrp="1"/>
          </p:cNvSpPr>
          <p:nvPr>
            <p:ph type="dt" sz="half" idx="10"/>
          </p:nvPr>
        </p:nvSpPr>
        <p:spPr>
          <a:xfrm>
            <a:off x="838200" y="6356350"/>
            <a:ext cx="2743200" cy="365125"/>
          </a:xfrm>
          <a:prstGeom prst="rect">
            <a:avLst/>
          </a:prstGeom>
        </p:spPr>
        <p:txBody>
          <a:bodyPr/>
          <a:lstStyle/>
          <a:p>
            <a:fld id="{C51DB70C-7EF0-43F2-8D24-8BB8F3833FE7}" type="datetimeFigureOut">
              <a:rPr lang="en-DE" smtClean="0"/>
              <a:t>7/20/26</a:t>
            </a:fld>
            <a:endParaRPr lang="en-DE"/>
          </a:p>
        </p:txBody>
      </p:sp>
      <p:sp>
        <p:nvSpPr>
          <p:cNvPr id="6" name="Footer Placeholder 5">
            <a:extLst>
              <a:ext uri="{FF2B5EF4-FFF2-40B4-BE49-F238E27FC236}">
                <a16:creationId xmlns:a16="http://schemas.microsoft.com/office/drawing/2014/main" id="{49FE0ED9-0540-D240-E87D-37366CAB8291}"/>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7" name="Slide Number Placeholder 6">
            <a:extLst>
              <a:ext uri="{FF2B5EF4-FFF2-40B4-BE49-F238E27FC236}">
                <a16:creationId xmlns:a16="http://schemas.microsoft.com/office/drawing/2014/main" id="{6BA696FC-80D8-5F99-34F9-7B811D8E868E}"/>
              </a:ext>
            </a:extLst>
          </p:cNvPr>
          <p:cNvSpPr>
            <a:spLocks noGrp="1"/>
          </p:cNvSpPr>
          <p:nvPr>
            <p:ph type="sldNum" sz="quarter" idx="12"/>
          </p:nvPr>
        </p:nvSpPr>
        <p:spPr>
          <a:xfrm>
            <a:off x="8610600" y="6356350"/>
            <a:ext cx="2743200" cy="365125"/>
          </a:xfrm>
          <a:prstGeom prst="rect">
            <a:avLst/>
          </a:prstGeom>
        </p:spPr>
        <p:txBody>
          <a:bodyPr/>
          <a:lstStyle/>
          <a:p>
            <a:fld id="{FEDDF2E6-421A-4CBE-A54A-3FAA8FC29E76}" type="slidenum">
              <a:rPr lang="en-DE" smtClean="0"/>
              <a:t>‹Nr.›</a:t>
            </a:fld>
            <a:endParaRPr lang="en-DE"/>
          </a:p>
        </p:txBody>
      </p:sp>
    </p:spTree>
    <p:extLst>
      <p:ext uri="{BB962C8B-B14F-4D97-AF65-F5344CB8AC3E}">
        <p14:creationId xmlns:p14="http://schemas.microsoft.com/office/powerpoint/2010/main" val="189272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3E921-C26F-97EF-1CDF-403CF20B55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DE"/>
          </a:p>
        </p:txBody>
      </p:sp>
      <p:sp>
        <p:nvSpPr>
          <p:cNvPr id="3" name="Picture Placeholder 2">
            <a:extLst>
              <a:ext uri="{FF2B5EF4-FFF2-40B4-BE49-F238E27FC236}">
                <a16:creationId xmlns:a16="http://schemas.microsoft.com/office/drawing/2014/main" id="{E82A1843-16A3-B302-D6D6-53BE1E4DBEF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E"/>
          </a:p>
        </p:txBody>
      </p:sp>
      <p:sp>
        <p:nvSpPr>
          <p:cNvPr id="4" name="Text Placeholder 3">
            <a:extLst>
              <a:ext uri="{FF2B5EF4-FFF2-40B4-BE49-F238E27FC236}">
                <a16:creationId xmlns:a16="http://schemas.microsoft.com/office/drawing/2014/main" id="{F57682D4-45F1-0E48-7F73-7FB4DB8130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BBAE47-60E8-E262-E0EA-ABA97C0080FC}"/>
              </a:ext>
            </a:extLst>
          </p:cNvPr>
          <p:cNvSpPr>
            <a:spLocks noGrp="1"/>
          </p:cNvSpPr>
          <p:nvPr>
            <p:ph type="dt" sz="half" idx="10"/>
          </p:nvPr>
        </p:nvSpPr>
        <p:spPr>
          <a:xfrm>
            <a:off x="838200" y="6356350"/>
            <a:ext cx="2743200" cy="365125"/>
          </a:xfrm>
          <a:prstGeom prst="rect">
            <a:avLst/>
          </a:prstGeom>
        </p:spPr>
        <p:txBody>
          <a:bodyPr/>
          <a:lstStyle/>
          <a:p>
            <a:fld id="{C51DB70C-7EF0-43F2-8D24-8BB8F3833FE7}" type="datetimeFigureOut">
              <a:rPr lang="en-DE" smtClean="0"/>
              <a:t>7/20/26</a:t>
            </a:fld>
            <a:endParaRPr lang="en-DE"/>
          </a:p>
        </p:txBody>
      </p:sp>
      <p:sp>
        <p:nvSpPr>
          <p:cNvPr id="6" name="Footer Placeholder 5">
            <a:extLst>
              <a:ext uri="{FF2B5EF4-FFF2-40B4-BE49-F238E27FC236}">
                <a16:creationId xmlns:a16="http://schemas.microsoft.com/office/drawing/2014/main" id="{EFDF4537-7AB7-88F8-4FD9-1DC1D3613317}"/>
              </a:ext>
            </a:extLst>
          </p:cNvPr>
          <p:cNvSpPr>
            <a:spLocks noGrp="1"/>
          </p:cNvSpPr>
          <p:nvPr>
            <p:ph type="ftr" sz="quarter" idx="11"/>
          </p:nvPr>
        </p:nvSpPr>
        <p:spPr>
          <a:xfrm>
            <a:off x="4038600" y="6356350"/>
            <a:ext cx="4114800" cy="365125"/>
          </a:xfrm>
          <a:prstGeom prst="rect">
            <a:avLst/>
          </a:prstGeom>
        </p:spPr>
        <p:txBody>
          <a:bodyPr/>
          <a:lstStyle/>
          <a:p>
            <a:endParaRPr lang="en-DE"/>
          </a:p>
        </p:txBody>
      </p:sp>
      <p:sp>
        <p:nvSpPr>
          <p:cNvPr id="7" name="Slide Number Placeholder 6">
            <a:extLst>
              <a:ext uri="{FF2B5EF4-FFF2-40B4-BE49-F238E27FC236}">
                <a16:creationId xmlns:a16="http://schemas.microsoft.com/office/drawing/2014/main" id="{81C1B342-3231-16CC-4115-1F9BB4C2D1C8}"/>
              </a:ext>
            </a:extLst>
          </p:cNvPr>
          <p:cNvSpPr>
            <a:spLocks noGrp="1"/>
          </p:cNvSpPr>
          <p:nvPr>
            <p:ph type="sldNum" sz="quarter" idx="12"/>
          </p:nvPr>
        </p:nvSpPr>
        <p:spPr>
          <a:xfrm>
            <a:off x="8610600" y="6356350"/>
            <a:ext cx="2743200" cy="365125"/>
          </a:xfrm>
          <a:prstGeom prst="rect">
            <a:avLst/>
          </a:prstGeom>
        </p:spPr>
        <p:txBody>
          <a:bodyPr/>
          <a:lstStyle/>
          <a:p>
            <a:fld id="{FEDDF2E6-421A-4CBE-A54A-3FAA8FC29E76}" type="slidenum">
              <a:rPr lang="en-DE" smtClean="0"/>
              <a:t>‹Nr.›</a:t>
            </a:fld>
            <a:endParaRPr lang="en-DE"/>
          </a:p>
        </p:txBody>
      </p:sp>
    </p:spTree>
    <p:extLst>
      <p:ext uri="{BB962C8B-B14F-4D97-AF65-F5344CB8AC3E}">
        <p14:creationId xmlns:p14="http://schemas.microsoft.com/office/powerpoint/2010/main" val="2533227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686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doi.org/10.17623/BIOEG_SRH:forum_2025-1_juse-bystander" TargetMode="External"/><Relationship Id="rId3" Type="http://schemas.openxmlformats.org/officeDocument/2006/relationships/hyperlink" Target="https://www.sexualaufklaerung.de/forschungsprojekt/jugendsexualitaet-10te-welle/" TargetMode="External"/><Relationship Id="rId7" Type="http://schemas.openxmlformats.org/officeDocument/2006/relationships/hyperlink" Target="https://doi.org/10.1007/s00103-026-04212-y" TargetMode="External"/><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hyperlink" Target="https://doi.org/10.1007/s00103-026-04203-z" TargetMode="External"/><Relationship Id="rId11" Type="http://schemas.openxmlformats.org/officeDocument/2006/relationships/hyperlink" Target="https://doi.org/10.17623/bioeg_srh_gs-1_juse10_sexu-erfahrungen" TargetMode="External"/><Relationship Id="rId5" Type="http://schemas.openxmlformats.org/officeDocument/2006/relationships/hyperlink" Target="https://www.sexualaufklaerung.de/faq-jugendsexualitaet-10te-welle" TargetMode="External"/><Relationship Id="rId10" Type="http://schemas.openxmlformats.org/officeDocument/2006/relationships/hyperlink" Target="http://www.sexualaufklaerung.de/" TargetMode="External"/><Relationship Id="rId4" Type="http://schemas.openxmlformats.org/officeDocument/2006/relationships/hyperlink" Target="https://www.sexualaufklaerung.de/publikation/sr-jugendsexualitaet-10te-welle" TargetMode="External"/><Relationship Id="rId9" Type="http://schemas.openxmlformats.org/officeDocument/2006/relationships/hyperlink" Target="http://www.bioeg.d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Titelblatt: Grafiken aus dem Short Report Jugendsexualität 10. Welle. Wiederholungsbefragung des Bundesinstituts für Öffentliche Gesundheit (BIÖG)&#10;">
            <a:extLst>
              <a:ext uri="{FF2B5EF4-FFF2-40B4-BE49-F238E27FC236}">
                <a16:creationId xmlns:a16="http://schemas.microsoft.com/office/drawing/2014/main" id="{35963504-95AD-9480-6074-B7DDCD136B4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72172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eines gruppierten Säulendiagramms die prozentuale Auswertung der Antworten auf die Frage „Es gibt auch die Möglichkeit der Selbstbefriedigung. Haben Sie sich in den letzten 12 Monaten selbst befriedigt?“ Dargestellt sind Ja-Anteile in Prozent für 2019 und 2015, getrennt nach Geschlecht (weiblich, männlich).&#10;&#10;2025 geben etwas mehr junge Menschen an, sich schon einmal selbst befriedigt zu haben als 2019, wobei sich die Unterschiede zwischen weiblichen und männlichen Befragten verringern. Eine inhaltliche Erläuterung der Grafik ist im begleitenden Fließtext des Short Reports enthalten.&#10;&#10;Basis: 14- bis 25-Jährige&#10;&#10;Quelle: BIÖG, Datensatz „Jugendsexualität 10. Welle“, Befragung 2025, 2019&#10;">
            <a:extLst>
              <a:ext uri="{FF2B5EF4-FFF2-40B4-BE49-F238E27FC236}">
                <a16:creationId xmlns:a16="http://schemas.microsoft.com/office/drawing/2014/main" id="{37089486-5983-49A7-8D3D-EA2BA51228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7914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dreier gruppierter Balkendiagramme die prozentuale Auswertung der Antworten auf die Fragen „Was haben Sie und/oder Ihr Partner/Ihre Partnerin beim ersten/zweiten/letzten heterosexuellen Sex unternommen, um eine Schwangerschaft zu verhüten?“ Dargestellt sind die Anteile für „keine Verhütung“ sowie ausgewählte Verhütungsmethoden („Kondom“, „Pille“, „Sonstiges“) beim ersten, zweiten sowie letzten Sex nach Erhebungsjahr (2019 und 2025). Mehrfachnennungen waren möglich. &#10;&#10;Die Mehrheit der jungen Menschen verhütet. Das Kondom wird beim ersten Sex am häufigsten genutzt, die Pille wird etwas seltener eingesetzt. Mit zunehmender sexueller Erfahrung verändert sich das Verhütungsverhalten. Eine inhaltliche Erläuterung der Grafik ist im begleitenden Fließtext des Short Reports enthalten.&#10;&#10;Basis: 14- bis 25-Jährige mit (mehrmaliger) heterosexueller Sex-Erfahrung &#10;&#10;Quelle: BIÖG, Datensatz „Jugendsexualität 10. Welle“, Befragung 2025, 2019">
            <a:extLst>
              <a:ext uri="{FF2B5EF4-FFF2-40B4-BE49-F238E27FC236}">
                <a16:creationId xmlns:a16="http://schemas.microsoft.com/office/drawing/2014/main" id="{B5178A23-ABC0-4753-9CF3-EFE2CDEEC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09046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dreier gruppierter Balkendiagramme die prozentuale Auswertung der Antworten auf die Fragen „Was haben Sie und/oder Ihr Partner/Ihre Partnerin beim ersten/zweiten/letzten heterosexuellen Sex unternommen, um eine Schwangerschaft zu verhüten?“. Dargestellt sind „keine Verhütung“ sowie ausgewählte Verhütungsmethoden („Kondom“, „Pille“, „Sonstiges“) beim ersten, zweiten sowie letzten Sex nach Altersgruppe (Jugendliche, junge Erwachsene). Mehrfachnennungen waren möglich. &#10;&#10;Unterschiede zwischen den Altersgruppen zeigen sich insbesondere mit Blick auf das aktuelle Verhütungsverhalten: Beim letzten Sex nutzen junge Erwachsene seltener das Kondom als Jugendliche und häufiger sonstige Verhütungsmethoden. Eine inhaltliche Erläuterung der Grafik ist im begleitenden Fließtext des Short Reports enthalten.&#10;&#10;Basis: 14- bis 25-Jährige mit (mehrmaliger) heterosexueller Sex-Erfahrung &#10;&#10;Quelle: BIÖG, Datensatz „Jugendsexualität 10. Welle“, Befragung 2025">
            <a:extLst>
              <a:ext uri="{FF2B5EF4-FFF2-40B4-BE49-F238E27FC236}">
                <a16:creationId xmlns:a16="http://schemas.microsoft.com/office/drawing/2014/main" id="{DB5F0BC2-9542-4B32-9B99-9C72B67CEE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2774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gestapelter Säulendiagramme die prozentuale Auswertung der Antworten auf die Frage „Zu Verhütungsmitteln gibt es ja unterschiedliche Ansichten. Auf einer Skala von 1 'stimme vollkommen zu' bis 5 'stimme überhaupt nicht zu': Wie sehr stimmen Sie persönlich den folgenden Ansichten zu?“. Dargestellt sind die Auswertungen hinsichtlich der Aussagen „Verhütung mit der Pille oder Hormonen in anderer Form hat negative Auswirkungen auf Körper und Seele.“, „Verhütung mit der Pille oder Hormonen in anderer Form kann man unbedenklich über Jahre hinweg anwenden.“ und „Verhütung mit der Pille oder anderen hormonellen Verhütungsmitteln ist auch für sehr junge Mädchen geeignet.“ Die Grafik zeigt die Anteile der Antworten „Zustimmung (Skalenwerte 1 – 2), „teils/teils“ (Skalenwert 3), „Ablehnung“ (Skalenwerte 4 – 5) sowie „weißt nicht, keine Angabe“ für die Erhebungsjahre 2025 und 2019.&#10;&#10;Der Trend der zunehmen kritischen Haltung gegenüber hormoneller Verhütung, der sich bereits 2019 zeigte, setzt sich 2025 weiter fort. Eine inhaltliche Erläuterung der Grafik ist im begleitenden Fließtext des Short Reports enthalten.&#10;&#10;Basis: 14- bis 25-jährige Mädchen/junge Frauen mit mehrmaliger heterosexueller Sex-Erfahrung  &#10;&#10;Quelle: BIÖG, Datensatz „Jugendsexualität 10. Welle“, Befragung 2025, 2019&#10;">
            <a:extLst>
              <a:ext uri="{FF2B5EF4-FFF2-40B4-BE49-F238E27FC236}">
                <a16:creationId xmlns:a16="http://schemas.microsoft.com/office/drawing/2014/main" id="{3FFF5714-6E87-46A5-893A-F1C0293F6F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5102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zweier Säulendiagramme die prozentuale Auswertung der Antworten auf die Fragen „Sprechen Sie mit Ihrem Partner/Ihrer Partnerin über Verhütung?“ sowie „Haben Sie mit Ihrem Partner/Ihrer Partnerin über das Thema Schutz vor HIV/AIDS oder anderen sexuell übertragbaren Infektionen gesprochen?“ Dargestellt sind die Ergebnisse insgesamt sowie getrennt nach Geschlecht (weiblich, männlich).&#10;&#10;In fast allen Partnerschaften geben sowohl weibliche als auch männliche Befragte an, mit ihrer Partnerin bzw. ihrem Partner über Verhütung zu sprechen. Auch der Schutz vor sexuell übertragbaren Infektionen wird von einem Großteil thematisiert. Eine inhaltliche Erläuterung der Grafik ist im begleitenden Fließtext des Short Reports enthalten.&#10;&#10;Basis: 14- bis 25-Jährige in fester Partnerschaft (inkl. verheiratet, zusammenlebend) bzw. 14- bis 25-Jährige in fester Partnerschaft (inkl. verheiratet, zusammenlebend, in eingetragener Lebenspartnerschaft)&#10;&#10;Quelle: BIÖG, Datensatz „Jugendsexualitätsstudie 10. Welle“, Befragung 2025&#10;">
            <a:extLst>
              <a:ext uri="{FF2B5EF4-FFF2-40B4-BE49-F238E27FC236}">
                <a16:creationId xmlns:a16="http://schemas.microsoft.com/office/drawing/2014/main" id="{6F18D07D-D4AF-4A84-8D52-46619EED1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470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zweier gruppierter Balkendiagramme die prozentuale Auswertung der Antworten auf die Frage „Vorhin war schon einmal von der 'Pille danach' die Rede, einer Methode für den Notfall, mit der noch nach dem Sex eine Schwangerschaft verhindert werden kann, wenn mit der Einnahme innerhalb von 12 bis 72 Stunden begonnen wird. Haben Sie die 'Pille danach' selbst schon angewendet?“ Dargestellt sind die Ergebnisse getrennt nach Erhebungsjahr (2025, 2019) sowie getrennt nach Altersgruppe (Mädchen, junge Frauen).&#10;Knapp drei von zehn weiblichen Befragten, die Erfahrungen mit Sex haben, haben mindestens einmal die „Pille danach“ zur Notfallverhütung eingesetzt. Mit zunehmendem Alter steigt der Anteil jener, die die „Pille danach“ angewendet haben. Eine inhaltliche Erläuterung der Grafik ist im begleitenden Fließtext des Short Reports enthalten.&#10;Basis: 14- bis 25-jährige Mädchen/junge Frauen mit mehrmaliger heterosexueller Erfahrung&#10;Quelle: BIÖG, Datensatz „Jugendsexualität 10. Welle“, Befragung 2025, 2019">
            <a:extLst>
              <a:ext uri="{FF2B5EF4-FFF2-40B4-BE49-F238E27FC236}">
                <a16:creationId xmlns:a16="http://schemas.microsoft.com/office/drawing/2014/main" id="{EAB0FB2E-FEA9-48C6-8672-354B2E2E2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3562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zweier gruppierter Säulendiagramme die prozentuale Auswertung der Antworten auf die Frage „Wer waren für Sie die wichtigsten Personen bei der Aufklärung über ‘sexuelle Dinge‘?“ Dargestellt sind ausgewählte Personengruppen („Eltern insgesamt“, „Vater“, „Mutter“, „Lehrer/-in“, „Gleichaltrige“), getrennt nach Geschlecht (Mädchen, Jungen) sowie nach Erhebungsjahr (2019 und 2025). Mehrfachnennungen waren möglich. &#10;&#10;Im Vergleich zu 2019 hat die Bedeutung von Eltern und Lehrkräften zugenommen, während die Bedeutung von Gleichaltrigen abgenommen hat. Eine inhaltliche Erläuterung der Grafik ist im begleitenden Fließtext des Short Reports enthalten.&#10;&#10;Basis: 14- bis 17-Jährige &#10;&#10;Quelle: BIÖG, Datensatz „Jugendsexualität 10. Welle“, Befragung 2025, 2019&#10;">
            <a:extLst>
              <a:ext uri="{FF2B5EF4-FFF2-40B4-BE49-F238E27FC236}">
                <a16:creationId xmlns:a16="http://schemas.microsoft.com/office/drawing/2014/main" id="{5A4363C4-E686-44A4-AC69-13F6DB63B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889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eines gruppierten Säulendiagramms die prozentuale Auswertung der Antworten auf die Frage „Woher stammen Ihre Kenntnisse über Sexualität, Fortpflanzung, Verhütung usw. überwiegend?“ Dargestellt sind ausgewählte Medien, getrennt nach Erhebungsjahr (2019 und 2025). Mehrfachnennungen waren möglich. &#10;&#10;Der Schulunterricht wird am häufigsten als Quelle der Sexualaufklärung genannt und hat seit 2019 an Bedeutung zugenommen. Gespräche werden am zweithäufigsten genannt, gefolgt vom Internet, das im Vergleich zu 2019 etwas an Bedeutung verloren hat. Eine inhaltliche Erläuterung der Grafik ist im begleitenden Fließtext des Short Reports enthalten.&#10;&#10;Basis: 14- bis 17-Jährige &#10;&#10;Quelle: BIÖG, Datensatz „Jugendsexualität 10. Welle“, Befragung 2025, 2019&#10;">
            <a:extLst>
              <a:ext uri="{FF2B5EF4-FFF2-40B4-BE49-F238E27FC236}">
                <a16:creationId xmlns:a16="http://schemas.microsoft.com/office/drawing/2014/main" id="{52CBAFD5-BACA-4AF7-AB75-103CB27B12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5814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eines gruppierten Säulendiagramms die prozentuale Auswertung der Antworten auf die Frage „Und welche dieser Quellen im Internet haben dabei eine Rolle gespielt?“ Dargestellt sind Internetquellen mit einer Nennungshäufigkeit von über 5 Prozent, getrennt nach Geschlecht (Mädchen, Jungen). Mehrfachnennungen waren möglich. &#10;&#10;Suchmaschinen werden am häufigsten als Quelle der Sexualaufklärung genutzt, gefolgt von YouTube sowie Aufklärungs  und Beratungsseiten. Während Aufklärungs  und Beratungsseiten häufiger von Mädchen genutzt werden, berichten Jungen häufiger von der Nutzung von Pornos im Kontext der Sexualaufklärung. Eine inhaltliche Erläuterung der Grafik ist im begleitenden Fließtext des Short Reports enthalten.&#10;&#10;Basis: 14- bis 17-Jährige, die das Internet als Aufklärungsquelle genannt haben  &#10;&#10;Quelle: BIÖG, Datensatz „Jugendsexualität 10. Welle“, Befragung 2025&#10;">
            <a:extLst>
              <a:ext uri="{FF2B5EF4-FFF2-40B4-BE49-F238E27FC236}">
                <a16:creationId xmlns:a16="http://schemas.microsoft.com/office/drawing/2014/main" id="{05F34834-4DD8-4A42-840E-2ECD30836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41935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eines gruppierten Säulendiagramms die prozentuale Auswertung der Antworten auf die Frage „Für wie glaubwürdig halten Sie die folgenden Informationsquellen, wenn es um Informationen über Sexualität geht?“ Dargestellt sind die Anteilssummen der Bewertungen „sehr glaubwürdig“ und „eher glaubwürdig“ auf einer fünfstufigen Skala von „sehr glaubwürdig“ bis „sehr unglaubwürdig“, getrennt nach Geschlecht (Mädchen, Jungen). &#10;&#10;Aufklärungs‑ und Beratungsseiten, Internetforen mit Beteiligung von Expertinnen und Experten sowie Suchmaschinen werden von Mädchen und Jungen als besonders glaubwürdig eingeschätzt. Eine inhaltliche Erläuterung der Grafik ist im begleitenden Fließtext des Short Reports enthalten.&#10;&#10;Basis: 14- bis 17-Jährige &#10;&#10;Quelle: BIÖG, Datensatz „Jugendsexualität 10. Welle“, Befragung 2025&#10;">
            <a:extLst>
              <a:ext uri="{FF2B5EF4-FFF2-40B4-BE49-F238E27FC236}">
                <a16:creationId xmlns:a16="http://schemas.microsoft.com/office/drawing/2014/main" id="{8152D73D-307E-4FA5-A450-0CA59059D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4983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eines gruppierten Säulendiagramms die prozentualen Anteile von 14  bis 25 Jährigen, die angeben, bereits gegengeschlechtliche Erfahrungen mit Küssen gemacht zu haben. Grundlage ist die Frage: „In den folgenden Fragen geht es ausschließlich um heterosexuelle Kontakte. Es gibt verschiedene Arten des Austausches von Zärtlichkeiten zwischen Mann und Frau. Bitte markieren Sie alles, was Sie hiervon selbst schon einmal gemacht oder erlebt haben.“ Dargestellt sind die Anteile für die Antwort „Küssen“ getrennt nach einzelnen Altersjahren von 14 bis 25 Jahren sowie nach Erhebungsjahr (2019 und 2025). &#10;&#10;Mit zunehmendem Alter steigen die Anteile an. Die Anteile der Jugendlichen und jungen Erwachsenen, die Erfahrungen mit Küssen haben, liegen im Jahr 2025 in allen Altersjahren unter denen des Jahres 2019, insbesondere in den jüngeren Altersjahren. Eine inhaltliche Erläuterung der Grafik ist im begleitenden Fließtext des Short Reports enthalten.&#10;&#10;Basis: 14- bis 25-Jährige&#10;&#10;Quelle: BIÖG, Datensatz „Jugendsexualität 10. Welle“, Befragung 2025, 2019">
            <a:extLst>
              <a:ext uri="{FF2B5EF4-FFF2-40B4-BE49-F238E27FC236}">
                <a16:creationId xmlns:a16="http://schemas.microsoft.com/office/drawing/2014/main" id="{A01C6069-921D-4B54-8AD2-91B4A9044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9960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zweier Liniendiagramme die prozentuale Auswertung der Antworten auf die Frage „Haben Sie zurzeit jemanden, mit dem Sie offen über sexuelle Fragen sprechen können? Können Sie uns anhand dieser Liste sagen, wer das ist?“ Dargestellt sind die Anteile ausgewählter Personen, getrennt nach Geschlecht (weiblich, männlich) sowie nach Altersgruppe (Jugendliche, junge Erwachsene). Mehrfachnennungen waren möglich.&#10;&#10;Wichtige Vertrauenspersonen sind Eltern und beste Freundinnen bzw. Freunde. Für jungen Erwachsenen spielt zudem der eigene Partner bzw. die eigene Partnerin eine wichtige Rolle. Eine inhaltliche Erläuterung der Grafik ist im begleitenden Fließtext des Short Reports enthalten.&#10;&#10;Basis: 14- bis 25-Jährige, die eine Vertrauensperson für sexuelle Fragen haben&#10;&#10;Quelle: BIÖG, Datensatz „Jugendsexualität 10. Welle“, Befragung 2025&#10;">
            <a:extLst>
              <a:ext uri="{FF2B5EF4-FFF2-40B4-BE49-F238E27FC236}">
                <a16:creationId xmlns:a16="http://schemas.microsoft.com/office/drawing/2014/main" id="{95240816-F2B8-43F4-AA35-6F16DDF84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55379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eines Liniendiagramms die prozentuale Auswertung der Antworten auf die Frage „Markieren Sie bitte in der folgenden Liste die Themenbereiche, die im Sexualkunde-Unterricht behandelt wurden.“ Dargestellt sind die Anteile ausgewählter Themenbereiche, getrennt nach Geschlecht (Mädchen, Jungen). Mehrfachnennungen waren möglich.&#10;&#10;Am häufigsten wurde das Thema Geschlechtsorgane aufgegriffen, gefolgt von der körperlichen und sexuellen Entwicklung im Jugendalter sowie Fragen rund um Verhütung. Eine inhaltliche Erläuterung der Grafik ist im begleitenden Fließtext des Short Reports enthalten.&#10;&#10;Basis: 14- bis 17-Jährige, wenn Sexualerziehung in der Schule bejaht&#10;&#10;Quelle: BIÖG, Datensatz „Jugendsexualität 10. Welle“, Befragung 2025&#10;">
            <a:extLst>
              <a:ext uri="{FF2B5EF4-FFF2-40B4-BE49-F238E27FC236}">
                <a16:creationId xmlns:a16="http://schemas.microsoft.com/office/drawing/2014/main" id="{B04B1E31-DFE1-4AB2-B11F-864AAC569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1542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eines Liniendiagramms die prozentuale Auswertung der Antworten auf die Frage „Geben Sie zu jedem der folgenden Themenbereiche an, ob Sie insgesamt gerne mehr darüber wissen möchten – ob Sie genügend darüber wissen – oder ob Sie das Thema gar nicht interessiert.“ Dargestellt sind die Anteile ausgewählter Themenbereiche, getrennt nach Geschlecht (weiblich, männlich).&#10;&#10;Über alle Themen hinweg äußern weibliche Personen häufiger einen Informationsbedarf als männliche Personen. Der größte Informationsbedarf zeigt sich beim Thema Geschlechtskrankheiten bzw. sexuell übertragbaren Infektionen. Eine inhaltliche Erläuterung der Grafik ist im begleitenden Fließtext des Short Reports enthalten.&#10;&#10;Basis: 14- bis 25-Jährige&#10;&#10;Quelle: BIÖG, Datensatz „Jugendsexualität 10. Welle“, Befragung 2025&#10;">
            <a:extLst>
              <a:ext uri="{FF2B5EF4-FFF2-40B4-BE49-F238E27FC236}">
                <a16:creationId xmlns:a16="http://schemas.microsoft.com/office/drawing/2014/main" id="{569CFB96-CD5A-4682-BB3A-CCB45D2A4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620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Die Abbildung zeigt mittels eines Balkendiagramms die prozentuale Auswertung der Antworten auf die Frage „Wie alt waren Sie, als Sie zum ersten Mal überhaupt selbst bei einem Frauenarzt/einer Frauenärztin waren?“ Dargestellt sind die Besuchsanteile in Prozent, die aus den Altersangaben (inklusive „weiß nicht mehr wie alt“)  errechnet wurden. &#10;&#10;Mit zunehmendem Alter steigt der Besuchsanteil an. Ab einem Alter von 21 Jahren berichten jeweils mindestens neun von zehn jungen Frauen, schon einmal eine gynäkologische Praxis aufgesucht zu haben. Eine inhaltliche Erläuterung der Grafik ist im begleitenden Fließtext enthalten.&#10;&#10;Basis: 14- bis 25-jährige Mädchen/junge Frauen&#10;&#10;Quelle: BIÖG, Datensatz „Jugendsexualität 10. Welle“, Befragung 2025&#10;">
            <a:extLst>
              <a:ext uri="{FF2B5EF4-FFF2-40B4-BE49-F238E27FC236}">
                <a16:creationId xmlns:a16="http://schemas.microsoft.com/office/drawing/2014/main" id="{641B7663-8B8D-8D29-6586-7532ED7A6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63451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eines gruppierten Balkendiagramms die prozentuale Auswertung der Antworten auf die Frage „Was war der Anlass für diesen ersten Besuch beim Frauenarzt/bei der Frauenärztin?“ Dargestellt sind die Anteile für die Antworten „(Probleme mit) Menstruation, Regelblutung“, „Verhütung“, „unklare Unterleibsbeschwerden“, „HPV-Impfung (Impfung gegen humane Papillomaviren)“, „allgemeine Untersuchung / Vorsorge / Kontrolle (ungestützt)“, „Befürchtung, schwanger zu sein“, „andere gesundheitliche Gründe (ungestützt)“, „etwas anderes“. Die Antworten sind gruppiert nach dem Alter bei Erstbesuch einer gynäkologischen Praxis (bis 13 Jahre, 14 bis 17 Jahre, 18 Jahre oder älter). Mehrfachnennungen waren möglich. &#10;&#10;Die Menstruation ist der häufigste Anlass für den ersten Besuch in einer gynäkologischen Praxis, insbesondere bei Befragten, die beim Erstbesuch bis zu 13 Jahre alt waren. Eine inhaltliche Erläuterung der Grafik ist im begleitenden Fließtext des Short Reports enthalten.&#10;&#10;Basis: 14- bis 25-jährige weibliche Befragte, die von einem Besuch beim Frauenarzt berichten&#10;&#10;Quelle: BIÖG, Datensatz „Jugendsexualität 10. Welle“, Befragung 2025&#10;">
            <a:extLst>
              <a:ext uri="{FF2B5EF4-FFF2-40B4-BE49-F238E27FC236}">
                <a16:creationId xmlns:a16="http://schemas.microsoft.com/office/drawing/2014/main" id="{003ACEE5-386B-40BF-9DAC-9D263F895F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3518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eines gruppierten Balkendiagramms die prozentuale Auswertung der Antworten auf die Frage „Was war der konkrete Anlass, sich über Verhütung beraten zu lassen?“ Dargestellt sind die Anteile für die Antworten „Es war kurz vor dem ersten Mal“, „Es war kurz nach dem ersten Mal“, „Neue/r Partner/Partnerin, Verhütung war neu zu klären“, „Probleme mit dem gewählten Verhütungsmittel, daher suche nach einer Alternative“, „Allgemeiner Wunsch nach Information, ohne konkreten Anlass“, „von der Schule organisierte Informations-veranstaltung“, „Anderer Grund“. Die Antworten sind gruppiert nach der Art des Besuchs (Arzt/Ärztin, Beratungsstelle). Mehrfachnennungen waren möglich.&#10;&#10;Personen, die eine ärztliche Verhütungsberatung nutzen, begründen dies am häufigsten durch einen allgemeinen Wunsch nach Informationen ohne konkreten Anlass. Ein Besuch in einer Beratungsstelle erfolgt am häufigsten im Rahmen einer von der Schule organisierten Informationsveranstaltung. Eine inhaltliche Erläuterung der Grafik ist im begleitenden Fließtext des Short Reports enthalten.&#10;&#10;Basis: 14- bis 25-jährige Befragte, die einen Artzbesuch // Beratungsstellenbesuch zur Verhütungsberatung bejahen. ">
            <a:extLst>
              <a:ext uri="{FF2B5EF4-FFF2-40B4-BE49-F238E27FC236}">
                <a16:creationId xmlns:a16="http://schemas.microsoft.com/office/drawing/2014/main" id="{092701ED-078C-47C3-960F-4E2219902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6085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Mehr Informationen zur Studie Jugendsexualität 10. Welle lesen unter https://www.sexualaufklaerung.de/forschungsprojekt/jugendsexualitaet-10te-welle&#10;Short Report: Ergebnisse der repräsentativen Wiederholungsbefragung unter &#10;https://www.sexualaufklaerung.de/publikation/sr-jugendsexualitaet-10te-welle&#10;FAQ: Antworten auf häufig gestellte Fragen. Methodik, Hintergrund und Einordnung kurz erklärt&#10;Die wichtigsten Antworten auf Fragen zur Studie lesen unter https://www.sexualaufklaerung.de/faq-jugendsexualitaet-10te-welle&#10;Bisherige Veröffentlichungen:&#10;Scharmanski, S., &amp; Dinger, L. (2026). Sexual- und Verhütungsverhalten Jugendlicher und junger Erwachsener in Deutschland. Aktuelle Ergebnisse der repräsentativen Wiederholungsbefragung Jugendsexualität. Bundesgesundheitsblatt, 4, S. 391–399. https://doi.org/10.1007/s00103-026-04203-z&#10;Dinger, L., Schäfer-Pels, A., &amp; Scharmanski, S. (2026). Sexualisierte Gewalterfahrungen, Bystander-Perspektiven und Disclosure junger Menschen. Ergebnisse aus der 10. Welle der Jugendsexualitätsstudie. Bundesgesundheitsblatt, 4, S. 434–443. https://doi.org/10.1007/s00103-026-04212-y&#10;Scharmanski, S., &amp; Dinger, L. (2025). Die Bystander-Perspektive bei sexualisierter Gewalt in der Jugendsexualitätsstudie. FORUM Sexualaufklärung und Familienplanung: Informationsdienst des Bundesinstituts für Öffentliche Gesundheit (BIÖG), 1, S. 134–136. https://doi.org/10.17623/BIOEG_SRH:forum_2025-1_juse-bystander&#10;Herausgeber: Bundesinstitut für Öffentliche Gesundheit (BIÖG), Köln&#10;www.bioeg.de; www.sexualaufklaerung.de&#10;Version 1.0 online veröffentlicht Juli 2026 | Alle Rechte vorbehalten.">
            <a:extLst>
              <a:ext uri="{FF2B5EF4-FFF2-40B4-BE49-F238E27FC236}">
                <a16:creationId xmlns:a16="http://schemas.microsoft.com/office/drawing/2014/main" id="{ADCFBE34-A671-B874-20DC-7F731EB105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78"/>
            <a:ext cx="12192000" cy="6858000"/>
          </a:xfrm>
          <a:prstGeom prst="rect">
            <a:avLst/>
          </a:prstGeom>
        </p:spPr>
      </p:pic>
      <p:sp>
        <p:nvSpPr>
          <p:cNvPr id="7" name="Rechteck 6">
            <a:hlinkClick r:id="rId3"/>
            <a:extLst>
              <a:ext uri="{FF2B5EF4-FFF2-40B4-BE49-F238E27FC236}">
                <a16:creationId xmlns:a16="http://schemas.microsoft.com/office/drawing/2014/main" id="{9DFD39DB-27E2-0BC9-9D5E-724ECC157E53}"/>
              </a:ext>
            </a:extLst>
          </p:cNvPr>
          <p:cNvSpPr/>
          <p:nvPr/>
        </p:nvSpPr>
        <p:spPr>
          <a:xfrm>
            <a:off x="1227862" y="1868271"/>
            <a:ext cx="4807131" cy="241663"/>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hlinkClick r:id="rId4"/>
            <a:extLst>
              <a:ext uri="{FF2B5EF4-FFF2-40B4-BE49-F238E27FC236}">
                <a16:creationId xmlns:a16="http://schemas.microsoft.com/office/drawing/2014/main" id="{3F417742-F2EA-EE75-55A7-3CA23C08FCB2}"/>
              </a:ext>
            </a:extLst>
          </p:cNvPr>
          <p:cNvSpPr/>
          <p:nvPr/>
        </p:nvSpPr>
        <p:spPr>
          <a:xfrm>
            <a:off x="1203850" y="3230003"/>
            <a:ext cx="4598314" cy="198997"/>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hlinkClick r:id="rId5"/>
            <a:extLst>
              <a:ext uri="{FF2B5EF4-FFF2-40B4-BE49-F238E27FC236}">
                <a16:creationId xmlns:a16="http://schemas.microsoft.com/office/drawing/2014/main" id="{C7921490-9F12-CCD1-C2E0-D2152B74554E}"/>
              </a:ext>
            </a:extLst>
          </p:cNvPr>
          <p:cNvSpPr/>
          <p:nvPr/>
        </p:nvSpPr>
        <p:spPr>
          <a:xfrm>
            <a:off x="1227862" y="4650941"/>
            <a:ext cx="3969088" cy="198997"/>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n w="3175">
                <a:solidFill>
                  <a:schemeClr val="bg1">
                    <a:lumMod val="85000"/>
                  </a:schemeClr>
                </a:solidFill>
              </a:ln>
              <a:noFill/>
            </a:endParaRPr>
          </a:p>
        </p:txBody>
      </p:sp>
      <p:sp>
        <p:nvSpPr>
          <p:cNvPr id="10" name="Rechteck 9">
            <a:hlinkClick r:id="rId6"/>
            <a:extLst>
              <a:ext uri="{FF2B5EF4-FFF2-40B4-BE49-F238E27FC236}">
                <a16:creationId xmlns:a16="http://schemas.microsoft.com/office/drawing/2014/main" id="{AEED3ECE-70BF-39B0-B0A3-D382DFACF327}"/>
              </a:ext>
            </a:extLst>
          </p:cNvPr>
          <p:cNvSpPr/>
          <p:nvPr/>
        </p:nvSpPr>
        <p:spPr>
          <a:xfrm>
            <a:off x="6571839" y="2276132"/>
            <a:ext cx="2677416" cy="217088"/>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noFill/>
            </a:endParaRPr>
          </a:p>
        </p:txBody>
      </p:sp>
      <p:sp>
        <p:nvSpPr>
          <p:cNvPr id="11" name="Rechteck 10">
            <a:hlinkClick r:id="rId7"/>
            <a:extLst>
              <a:ext uri="{FF2B5EF4-FFF2-40B4-BE49-F238E27FC236}">
                <a16:creationId xmlns:a16="http://schemas.microsoft.com/office/drawing/2014/main" id="{641F725A-A224-9419-0073-F362443527C4}"/>
              </a:ext>
            </a:extLst>
          </p:cNvPr>
          <p:cNvSpPr/>
          <p:nvPr/>
        </p:nvSpPr>
        <p:spPr>
          <a:xfrm>
            <a:off x="6571839" y="3230003"/>
            <a:ext cx="2677416" cy="263137"/>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11">
            <a:hlinkClick r:id="rId8"/>
            <a:extLst>
              <a:ext uri="{FF2B5EF4-FFF2-40B4-BE49-F238E27FC236}">
                <a16:creationId xmlns:a16="http://schemas.microsoft.com/office/drawing/2014/main" id="{84ECF906-F1EB-0C6C-705E-BBF2BE1D9992}"/>
              </a:ext>
            </a:extLst>
          </p:cNvPr>
          <p:cNvSpPr/>
          <p:nvPr/>
        </p:nvSpPr>
        <p:spPr>
          <a:xfrm>
            <a:off x="6571839" y="4170717"/>
            <a:ext cx="4006256" cy="263137"/>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hlinkClick r:id="rId9"/>
            <a:extLst>
              <a:ext uri="{FF2B5EF4-FFF2-40B4-BE49-F238E27FC236}">
                <a16:creationId xmlns:a16="http://schemas.microsoft.com/office/drawing/2014/main" id="{C1DBE262-5B6E-BE0F-1C9A-2B9E689AE713}"/>
              </a:ext>
            </a:extLst>
          </p:cNvPr>
          <p:cNvSpPr/>
          <p:nvPr/>
        </p:nvSpPr>
        <p:spPr>
          <a:xfrm>
            <a:off x="6571839" y="5229842"/>
            <a:ext cx="697312" cy="11841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hlinkClick r:id="rId10"/>
            <a:extLst>
              <a:ext uri="{FF2B5EF4-FFF2-40B4-BE49-F238E27FC236}">
                <a16:creationId xmlns:a16="http://schemas.microsoft.com/office/drawing/2014/main" id="{3CED0A8A-77B1-5776-4BE1-FC7E5467DF8A}"/>
              </a:ext>
            </a:extLst>
          </p:cNvPr>
          <p:cNvSpPr/>
          <p:nvPr/>
        </p:nvSpPr>
        <p:spPr>
          <a:xfrm>
            <a:off x="7321778" y="5229842"/>
            <a:ext cx="1170959" cy="118411"/>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hlinkClick r:id="rId11"/>
            <a:extLst>
              <a:ext uri="{FF2B5EF4-FFF2-40B4-BE49-F238E27FC236}">
                <a16:creationId xmlns:a16="http://schemas.microsoft.com/office/drawing/2014/main" id="{C37318DC-7643-DEE4-7A9E-DB5DB978A45E}"/>
              </a:ext>
            </a:extLst>
          </p:cNvPr>
          <p:cNvSpPr/>
          <p:nvPr/>
        </p:nvSpPr>
        <p:spPr>
          <a:xfrm>
            <a:off x="6571839" y="6045565"/>
            <a:ext cx="3058964" cy="171039"/>
          </a:xfrm>
          <a:prstGeom prst="rect">
            <a:avLst/>
          </a:prstGeom>
          <a:no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87711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eines Säulendiagramms die prozentualen Anteile von 14  bis 25 Jährigen, die angeben, bereits gleichgeschlechtliche Erfahrungen über Küssen hinaus gemacht zu haben. Grundlage ist die Frage: „Es gibt ja auch verschiedene Arten des Austausches von Zärtlichkeiten zwischen zwei Menschen gleichen Geschlechts. Bitte markieren Sie alles, was Sie hiervon selbst schon einmal gemacht oder erlebt haben.“ Dargestellt sind die Anteile für die Antwort „Kontakte über Küssen/Streicheln hinaus“ getrennt nach einzelnen Altersjahren von 14 bis 25 Jahren.&#10;&#10;Junge Erwachsene geben häufiger als Jugendliche an, gleichgeschlechtliche Erfahrungen über Küssen bzw. Streicheln hinaus gemacht zu haben. Eine inhaltliche Erläuterung der Grafik ist im begleitenden Fließtext  des Short Reports enthalten.&#10;&#10;Basis: 14- bis 25-Jährige&#10;&#10;Quelle: BIÖG, Datensatz „Jugendsexualität 10. Welle“, Befragung 2025">
            <a:extLst>
              <a:ext uri="{FF2B5EF4-FFF2-40B4-BE49-F238E27FC236}">
                <a16:creationId xmlns:a16="http://schemas.microsoft.com/office/drawing/2014/main" id="{0944568A-DE66-46F0-ABCB-72EEBD6CD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8722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eines gruppierten Säulendiagramms die prozentualen Anteile von 14  bis 25 Jährigen mit Erfahrungen mit gegengeschlechtlichem Sex. Grundlage ist die Frage: „In den folgenden Fragen geht es ausschließlich um heterosexuelle Kontakte. Es gibt verschiedene Arten des Austausches von Zärtlichkeiten zwischen Mann und Frau. Bitte markieren Sie alles, was Sie hiervon selbst schon einmal gemacht oder erlebt haben.“ Dargestellt sind die Anteile für heterosexuellen Sex getrennt nach einzelnen Altersjahren von 14 bis 25 Jahren sowie nach Erhebungsjahr (2019 und 2025). &#10;&#10;Mit zunehmendem Alter steigen die Anteile an. Der Anteil der jungen Menschen, die Erfahrungen mit mit Sex haben, liegt 2025 in allen Altersjahren unter dem Niveau des Jahres 2019. Eine inhaltliche Erläuterung der Grafik ist im begleitenden Fließtext des Short Reports enthalten.&#10;&#10;Basis: 14- bis 25-Jährige&#10;&#10;Quelle: BIÖG, Datensatz „Jugendsexualität 10. Welle“, Befragung 2025, 2019&#10;">
            <a:extLst>
              <a:ext uri="{FF2B5EF4-FFF2-40B4-BE49-F238E27FC236}">
                <a16:creationId xmlns:a16="http://schemas.microsoft.com/office/drawing/2014/main" id="{5251A53B-667D-419D-91EB-867FA0BD94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0866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eines Säulendiagramms die prozentualen Anteile von 14  bis 25 Jährigen, die angeben, bereits gleichgeschlechtliche Erfahrungen über Küssen hinaus gemacht zu haben. Grundlage ist die Frage: „Es gibt ja auch verschiedene Arten des Austausches von Zärtlichkeiten zwischen zwei Menschen gleichen Geschlechts. Bitte markieren Sie alles, was Sie hiervon selbst schon einmal gemacht oder erlebt haben.“ Dargestellt sind die Anteile für die Antwort „Kontakte über Küssen/Streicheln hinaus“ getrennt nach einzelnen Altersjahren von 14 bis 25 Jahren.&#10;&#10;Junge Erwachsene geben häufiger als Jugendliche an, gleichgeschlechtliche Erfahrungen über Küssen bzw. Streicheln hinaus gemacht zu haben. Eine inhaltliche Erläuterung der Grafik ist im begleitenden Fließtext des Short Reports enthalten.&#10;&#10;Basis: 14- bis 25-Jährige&#10;&#10;Quelle: BIÖG, Datensatz „Jugendsexualität 10. Welle“, Befragung 2025">
            <a:extLst>
              <a:ext uri="{FF2B5EF4-FFF2-40B4-BE49-F238E27FC236}">
                <a16:creationId xmlns:a16="http://schemas.microsoft.com/office/drawing/2014/main" id="{5839325E-4E3B-4AB9-BA59-193193E3D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6793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zweier gruppierter Balkendiagramme die prozentuale Auswertung der Antworten auf die Frage „Wenn Sie heute an Ihren ersten Sex zurückdenken: War der Zeitpunkt für das erste Mal für Sie viel zu früh – etwas zu früh – gerade zum richtigen Zeitpunkt – oder eher recht spät?“ Dargestellt sind die Antwortkategorien „viel zu früh“, „etwas zu früh“, „gerade zum richtigen Zeitpunkt“ und „eher recht spät“, getrennt nach Geschlecht (weiblich, männlich) sowie nach Erhebungsjahr (2019 und 2025). &#10;&#10;Die Ergebnisse zeigen, dass die Mehrheit den Zeitpunkt des ersten Sex als „gerade zum richtigen Zeitpunkt“ bewertet. Hierbei zeigen sich kaum Unterschiede in der Bewertung im Vergleich zu 2019. Eine inhaltliche Erläuterung der Grafik ist im begleitenden Fließtext des Short Reports enthalten.&#10;&#10;Basis: 14- bis 25-Jährige mit hetero-/homosexueller Sexerfahrung&#10;&#10;Quelle: BIÖG, Datensatz „Jugendsexualität 10. Welle“, Befragung 2025, 2019&#10;">
            <a:extLst>
              <a:ext uri="{FF2B5EF4-FFF2-40B4-BE49-F238E27FC236}">
                <a16:creationId xmlns:a16="http://schemas.microsoft.com/office/drawing/2014/main" id="{BBDCA28E-9721-48C2-B44C-434455D49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6419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zweier gruppierter Balkendiagramme die prozentuale Auswertung der Antworten auf die Frage „Wie genau kannten Sie die Person, mit der Sie zum ersten Mal Sex hatten?“ Dargestellt sind die Antwortkategorien „nicht bekannt“, „flüchtig bekannt“, „gut bekannt“ sowie „in einer Beziehung (inkl. verlobt, verheiratet, eingetragene Lebenspartnerschaft)“, getrennt nach Geschlecht (weiblich, männlich) sowie nach Erhebungsjahr (2019 und 2025). &#10;&#10;Die Ergebnisse zeigen, dass (ähnlich wie im Jahr 2019) die Mehrheit der Jugendlichen und jungen Erwachsenen beim ersten Sex mit der Partnerin bzw. dem Partner in einer festen Beziehung war. Eine inhaltliche Erläuterung der Grafik ist im begleitenden Fließtext des Short Reports enthalten.&#10;&#10;Basis: 14- bis 25-Jährige mit hetero-/homosexueller Sexerfahrung&#10;&#10;Quelle: BIÖG, Datensatz „Jugendsexualität 10. Welle“, Befragung 2025, 2019">
            <a:extLst>
              <a:ext uri="{FF2B5EF4-FFF2-40B4-BE49-F238E27FC236}">
                <a16:creationId xmlns:a16="http://schemas.microsoft.com/office/drawing/2014/main" id="{ECD5DC68-D7D3-43B0-B853-80812747A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8709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zweier gruppierter Balkendiagramme die prozentuale Auswertung der Antworten auf die Frage „Wie haben Sie Ihren ersten Sex erlebt?“ Dargestellt sind die Antwortkategorien „nichts Besonderes“, „etwas Schönes“, „schlechtes Gewissen dabei“ sowie „war etwas Unangenehmes“, getrennt nach Geschlecht (weiblich, männlich) sowie nach Erhebungsjahr (2019 und 2025). &#10;&#10;Die Mehrheit der jungen Menschen bewertet ihren ersten Sex als „etwas Schönes“. Männliche Befragte berichten wie auch 2019 häufiger von einer schönen Erfahrung als weibliche Befragte. Eine inhaltliche Erläuterung der Grafik ist im begleitenden Fließtext des Short Reports enthalten.&#10;&#10;Basis: 14- bis 25-Jährige mit hetero-/homosexueller Sexerfahrung&#10;&#10;Quelle: BIÖG, Datensatz „Jugendsexualität 10. Welle“, Befragung 2025, 2019">
            <a:extLst>
              <a:ext uri="{FF2B5EF4-FFF2-40B4-BE49-F238E27FC236}">
                <a16:creationId xmlns:a16="http://schemas.microsoft.com/office/drawing/2014/main" id="{36351092-597D-4F2A-AFD0-BBAFFBB93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453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Die Abbildung zeigt mittels eines gruppierten Balkendiagramms die prozentuale Auswertung der Antworten auf die Frage „Hier ist nun eine Liste mit Gründen, die viele genannt haben, weshalb sie keinen engeren Kontakt mit anderen Menschen gehabt haben. Markieren Sie bitte die Gründe, die für Sie hierbei entscheidend waren.“ Dargestellt sind ausgewählte Gründe getrennt nach Altersgruppen (Jugendliche, junge Erwachsene). Mehrfachnennungen waren möglich. &#10;&#10;Die Ergebnisse zeigen, dass junge Menschen häufig das Fehlen der richtigen Person als Grund für keinen engeren Kontakt angeben. Jugendliche geben häufiger als junge Erwachsene an, dass sie sich noch für „zu jung“ halten. Eine inhaltliche Erläuterung der Grafik ist im begleitenden Fließtext des Short Reports enthalten.&#10;&#10;Basis: 14- bis 25-Jährige, die bisher keinerlei Zärtlichkeiten in Abhängigkeit von der eigenen sexuellen Orientierung ausgetauscht haben&#10;&#10;Quelle: BIÖG, Datensatz „Jugendsexualität 10. Welle“, Befragung 2025&#10;">
            <a:extLst>
              <a:ext uri="{FF2B5EF4-FFF2-40B4-BE49-F238E27FC236}">
                <a16:creationId xmlns:a16="http://schemas.microsoft.com/office/drawing/2014/main" id="{AD8A08C0-6D55-44C0-87B5-9C0CDCE028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210245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Macintosh PowerPoint</Application>
  <PresentationFormat>Breitbild</PresentationFormat>
  <Paragraphs>0</Paragraphs>
  <Slides>26</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26</vt:i4>
      </vt:variant>
    </vt:vector>
  </HeadingPairs>
  <TitlesOfParts>
    <vt:vector size="29" baseType="lpstr">
      <vt:lpstr>Aptos</vt:lpstr>
      <vt:lpstr>Arial</vt:lpstr>
      <vt:lpstr>Custom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Grafiken aus dem Short Report Jugendsexualität 10. Welle</dc:title>
  <dc:subject/>
  <dc:creator>Bundesinstitut für Öffentliche Gesundheit (BIÖG); Luise Dinger &amp; Dr. Sara Scharmanski</dc:creator>
  <cp:keywords/>
  <dc:description/>
  <cp:lastModifiedBy>Anita Berger</cp:lastModifiedBy>
  <cp:revision>11</cp:revision>
  <dcterms:created xsi:type="dcterms:W3CDTF">2026-04-28T11:41:26Z</dcterms:created>
  <dcterms:modified xsi:type="dcterms:W3CDTF">2026-07-20T16:01:14Z</dcterms:modified>
  <cp:category/>
</cp:coreProperties>
</file>